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86" r:id="rId2"/>
    <p:sldId id="380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94" r:id="rId11"/>
    <p:sldId id="395" r:id="rId12"/>
    <p:sldId id="396" r:id="rId13"/>
    <p:sldId id="397" r:id="rId14"/>
    <p:sldId id="39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1D"/>
    <a:srgbClr val="00529B"/>
    <a:srgbClr val="626262"/>
    <a:srgbClr val="595959"/>
    <a:srgbClr val="E6E1D2"/>
    <a:srgbClr val="D5CCB3"/>
    <a:srgbClr val="5B6458"/>
    <a:srgbClr val="00134E"/>
    <a:srgbClr val="79DCFF"/>
    <a:srgbClr val="BDC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3428" autoAdjust="0"/>
  </p:normalViewPr>
  <p:slideViewPr>
    <p:cSldViewPr snapToGrid="0">
      <p:cViewPr>
        <p:scale>
          <a:sx n="78" d="100"/>
          <a:sy n="78" d="100"/>
        </p:scale>
        <p:origin x="-1350" y="-54"/>
      </p:cViewPr>
      <p:guideLst>
        <p:guide orient="horz" pos="4207"/>
        <p:guide orient="horz" pos="1033"/>
        <p:guide orient="horz" pos="2307"/>
        <p:guide orient="horz" pos="574"/>
        <p:guide orient="horz" pos="393"/>
        <p:guide orient="horz" pos="3804"/>
        <p:guide orient="horz" pos="3499"/>
        <p:guide orient="horz" pos="3638"/>
        <p:guide pos="5459"/>
        <p:guide pos="661"/>
        <p:guide pos="376"/>
        <p:guide pos="1540"/>
        <p:guide pos="5183"/>
        <p:guide pos="3180"/>
        <p:guide pos="1013"/>
        <p:guide pos="3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-272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BDDCA9AC-8B3E-EB47-983E-31E1F310EEFA}" type="datetimeFigureOut">
              <a:rPr lang="en-US"/>
              <a:pPr>
                <a:defRPr/>
              </a:pPr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0713B4FF-8E6A-564E-8075-9260C531D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5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E1366D95-0B9E-7E40-9A00-CA9A0488889D}" type="datetimeFigureOut">
              <a:rPr lang="en-US"/>
              <a:pPr>
                <a:defRPr/>
              </a:pPr>
              <a:t>3/16/2015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A3CF1E9C-24E6-9647-8D43-96403AF0B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95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179388" indent="-179388" algn="l" rtl="0" eaLnBrk="0" fontAlgn="base" hangingPunct="0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338138" indent="-158750" algn="l" rtl="0" eaLnBrk="0" fontAlgn="base" hangingPunct="0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517525" indent="-179388" algn="l" rtl="0" eaLnBrk="0" fontAlgn="base" hangingPunct="0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695325" indent="-177800" algn="l" rtl="0" eaLnBrk="0" fontAlgn="base" hangingPunct="0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Univers LT Std 45 Light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1110037_05_185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98"/>
          <a:stretch/>
        </p:blipFill>
        <p:spPr>
          <a:xfrm>
            <a:off x="0" y="120649"/>
            <a:ext cx="9144000" cy="5260975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-2" y="0"/>
            <a:ext cx="9144001" cy="136769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3571956"/>
            <a:ext cx="9144000" cy="1809669"/>
          </a:xfrm>
          <a:prstGeom prst="rect">
            <a:avLst/>
          </a:prstGeom>
          <a:solidFill>
            <a:srgbClr val="00529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3960786"/>
            <a:ext cx="8430349" cy="369332"/>
          </a:xfrm>
        </p:spPr>
        <p:txBody>
          <a:bodyPr tIns="0" bIns="0">
            <a:spAutoFit/>
          </a:bodyPr>
          <a:lstStyle>
            <a:lvl1pPr algn="l">
              <a:defRPr sz="2400" b="1" i="0" cap="none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4540131"/>
            <a:ext cx="8420824" cy="4179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cbnew_blu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299200"/>
            <a:ext cx="1979974" cy="34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632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 descr="1110037_05_185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3"/>
          <a:stretch/>
        </p:blipFill>
        <p:spPr>
          <a:xfrm>
            <a:off x="0" y="-57151"/>
            <a:ext cx="9144000" cy="583247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2881395"/>
            <a:ext cx="5048250" cy="1552494"/>
          </a:xfrm>
          <a:prstGeom prst="rect">
            <a:avLst/>
          </a:prstGeom>
          <a:solidFill>
            <a:srgbClr val="0052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1" y="3136564"/>
            <a:ext cx="4381500" cy="369332"/>
          </a:xfrm>
        </p:spPr>
        <p:txBody>
          <a:bodyPr wrap="square" tIns="0" bIns="0">
            <a:spAutoFit/>
          </a:bodyPr>
          <a:lstStyle>
            <a:lvl1pPr algn="l">
              <a:defRPr sz="2400" b="1" i="0" cap="none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3715909"/>
            <a:ext cx="4279900" cy="4179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-1" y="2881395"/>
            <a:ext cx="139701" cy="15557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cbnew_blu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299200"/>
            <a:ext cx="1979974" cy="34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1054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51692" y="6038850"/>
            <a:ext cx="1992923" cy="819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95300" y="2258986"/>
            <a:ext cx="8430349" cy="430887"/>
          </a:xfrm>
        </p:spPr>
        <p:txBody>
          <a:bodyPr tIns="0" bIns="0">
            <a:spAutoFit/>
          </a:bodyPr>
          <a:lstStyle>
            <a:lvl1pPr algn="l">
              <a:defRPr sz="2800" b="1" i="0" cap="none" baseline="0">
                <a:solidFill>
                  <a:srgbClr val="00529B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95300" y="2838331"/>
            <a:ext cx="8420824" cy="41794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F793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cbnew_blu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299200"/>
            <a:ext cx="1979974" cy="34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797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2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001B2-C0F2-46BC-A4EE-C9B52B579756}" type="datetimeFigureOut">
              <a:rPr lang="en-US"/>
              <a:pPr>
                <a:defRPr/>
              </a:pPr>
              <a:t>3/16/2015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FD74-1E62-4CCB-A5CC-ECDD8554F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1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333375"/>
            <a:ext cx="79248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019175"/>
            <a:ext cx="8153400" cy="5102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32126B37-FE68-EA48-ADE8-64B29A53A5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" name="Picture 2" descr="cbnew_blue.pn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340522"/>
            <a:ext cx="1739574" cy="29901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2" y="0"/>
            <a:ext cx="9144001" cy="136769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0" r:id="rId2"/>
    <p:sldLayoutId id="2147483688" r:id="rId3"/>
    <p:sldLayoutId id="2147483687" r:id="rId4"/>
    <p:sldLayoutId id="2147483691" r:id="rId5"/>
  </p:sldLayoutIdLst>
  <p:transition>
    <p:fade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400" b="1" kern="1200" dirty="0">
          <a:solidFill>
            <a:srgbClr val="00529B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Calibri" charset="0"/>
          <a:ea typeface="ＭＳ Ｐゴシック" charset="0"/>
        </a:defRPr>
      </a:lvl9pPr>
    </p:titleStyle>
    <p:bodyStyle>
      <a:lvl1pPr marL="346075" indent="-342900" algn="l" rtl="0" eaLnBrk="0" fontAlgn="base" hangingPunct="0">
        <a:spcBef>
          <a:spcPts val="400"/>
        </a:spcBef>
        <a:spcAft>
          <a:spcPts val="600"/>
        </a:spcAft>
        <a:buClr>
          <a:srgbClr val="F7931D"/>
        </a:buClr>
        <a:buSzPct val="80000"/>
        <a:buFont typeface="Lucida Grande"/>
        <a:buChar char="+"/>
        <a:defRPr sz="2000" kern="1200">
          <a:solidFill>
            <a:srgbClr val="626262"/>
          </a:solidFill>
          <a:latin typeface="Arial"/>
          <a:ea typeface="ＭＳ Ｐゴシック" charset="0"/>
          <a:cs typeface="Arial"/>
        </a:defRPr>
      </a:lvl1pPr>
      <a:lvl2pPr marL="631825" indent="-233363" algn="l" rtl="0" eaLnBrk="0" fontAlgn="base" hangingPunct="0">
        <a:spcBef>
          <a:spcPts val="400"/>
        </a:spcBef>
        <a:spcAft>
          <a:spcPts val="600"/>
        </a:spcAft>
        <a:buClrTx/>
        <a:buFont typeface="Lucida Grande"/>
        <a:buChar char="-"/>
        <a:defRPr kern="1200">
          <a:solidFill>
            <a:srgbClr val="626262"/>
          </a:solidFill>
          <a:latin typeface="Arial"/>
          <a:ea typeface="ＭＳ Ｐゴシック" charset="0"/>
          <a:cs typeface="Arial"/>
        </a:defRPr>
      </a:lvl2pPr>
      <a:lvl3pPr marL="858838" indent="-227013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Symbol" charset="0"/>
        <a:buChar char="-"/>
        <a:defRPr sz="1600" kern="1200">
          <a:solidFill>
            <a:srgbClr val="626262"/>
          </a:solidFill>
          <a:latin typeface="Arial"/>
          <a:ea typeface="ＭＳ Ｐゴシック" charset="0"/>
          <a:cs typeface="Arial"/>
        </a:defRPr>
      </a:lvl3pPr>
      <a:lvl4pPr marL="1030288" indent="-171450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Arial" charset="0"/>
        <a:buChar char="•"/>
        <a:defRPr sz="1400" kern="1200">
          <a:solidFill>
            <a:srgbClr val="626262"/>
          </a:solidFill>
          <a:latin typeface="Arial"/>
          <a:ea typeface="ＭＳ Ｐゴシック" charset="0"/>
          <a:cs typeface="Arial"/>
        </a:defRPr>
      </a:lvl4pPr>
      <a:lvl5pPr marL="1201738" indent="-171450" algn="l" rtl="0" eaLnBrk="0" fontAlgn="base" hangingPunct="0">
        <a:spcBef>
          <a:spcPts val="400"/>
        </a:spcBef>
        <a:spcAft>
          <a:spcPts val="600"/>
        </a:spcAft>
        <a:buClr>
          <a:srgbClr val="7E8B7A"/>
        </a:buClr>
        <a:buFont typeface="Symbol" charset="0"/>
        <a:buChar char="-"/>
        <a:defRPr sz="1200" kern="1200">
          <a:solidFill>
            <a:srgbClr val="626262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smith@collegeboard.org" TargetMode="External"/><Relationship Id="rId2" Type="http://schemas.openxmlformats.org/officeDocument/2006/relationships/hyperlink" Target="mailto:jhowell@collegeboard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258986"/>
            <a:ext cx="8430349" cy="861774"/>
          </a:xfrm>
        </p:spPr>
        <p:txBody>
          <a:bodyPr/>
          <a:lstStyle/>
          <a:p>
            <a:r>
              <a:rPr lang="en-US" dirty="0" smtClean="0"/>
              <a:t>Ensuring Low-Income Students Access the Opportunities They Have Earned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300" y="3362206"/>
            <a:ext cx="8420824" cy="417942"/>
          </a:xfrm>
        </p:spPr>
        <p:txBody>
          <a:bodyPr/>
          <a:lstStyle/>
          <a:p>
            <a:r>
              <a:rPr lang="en-US" dirty="0" smtClean="0"/>
              <a:t>Jessica Howell</a:t>
            </a:r>
          </a:p>
          <a:p>
            <a:r>
              <a:rPr lang="en-US" dirty="0" smtClean="0"/>
              <a:t>Jonathan Smith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4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#1 Results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527050" y="886973"/>
            <a:ext cx="8153400" cy="5102226"/>
          </a:xfrm>
        </p:spPr>
        <p:txBody>
          <a:bodyPr/>
          <a:lstStyle/>
          <a:p>
            <a:r>
              <a:rPr lang="en-US" dirty="0" smtClean="0"/>
              <a:t>Among students in treatment group (who were found in Facebook)</a:t>
            </a:r>
          </a:p>
          <a:p>
            <a:pPr lvl="1"/>
            <a:r>
              <a:rPr lang="en-US" dirty="0" smtClean="0"/>
              <a:t>Approximately 80,000 “impressions”</a:t>
            </a:r>
          </a:p>
          <a:p>
            <a:pPr lvl="2"/>
            <a:r>
              <a:rPr lang="en-US" dirty="0" smtClean="0"/>
              <a:t>Some students don’t ever see ad</a:t>
            </a:r>
          </a:p>
          <a:p>
            <a:pPr lvl="2"/>
            <a:r>
              <a:rPr lang="en-US" dirty="0" smtClean="0"/>
              <a:t>Lots of exposure!</a:t>
            </a:r>
          </a:p>
          <a:p>
            <a:pPr lvl="1"/>
            <a:r>
              <a:rPr lang="en-US" dirty="0" smtClean="0"/>
              <a:t>Approximately 200 ad clicks</a:t>
            </a:r>
          </a:p>
          <a:p>
            <a:pPr lvl="2"/>
            <a:r>
              <a:rPr lang="en-US" dirty="0" smtClean="0"/>
              <a:t>0.24% click-through rate…pretty low!</a:t>
            </a:r>
          </a:p>
          <a:p>
            <a:pPr lvl="1"/>
            <a:r>
              <a:rPr lang="en-US" dirty="0" smtClean="0"/>
              <a:t>Cost approximately $400</a:t>
            </a:r>
          </a:p>
          <a:p>
            <a:r>
              <a:rPr lang="en-US" dirty="0" smtClean="0"/>
              <a:t>Relative to control group</a:t>
            </a:r>
          </a:p>
          <a:p>
            <a:pPr lvl="1"/>
            <a:r>
              <a:rPr lang="en-US" dirty="0" smtClean="0"/>
              <a:t>No overall effect on whether registered or took SAT a second time</a:t>
            </a:r>
          </a:p>
          <a:p>
            <a:pPr lvl="1"/>
            <a:r>
              <a:rPr lang="en-US" dirty="0" smtClean="0"/>
              <a:t>Signs of effects for fee waivered females (2 p.p. </a:t>
            </a:r>
            <a:r>
              <a:rPr lang="en-US" dirty="0" smtClean="0">
                <a:sym typeface="Wingdings" panose="05000000000000000000" pitchFamily="2" charset="2"/>
              </a:rPr>
              <a:t> 25 percent)</a:t>
            </a:r>
            <a:endParaRPr lang="en-US" dirty="0" smtClean="0"/>
          </a:p>
          <a:p>
            <a:pPr lvl="2"/>
            <a:r>
              <a:rPr lang="en-US" dirty="0" smtClean="0"/>
              <a:t>Females more likely to see ads</a:t>
            </a:r>
          </a:p>
          <a:p>
            <a:r>
              <a:rPr lang="en-US" dirty="0" smtClean="0"/>
              <a:t>Running related ad for low-income PSAT-takers to take SAT in spring of their junior year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365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#2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Partnered with two community colleges</a:t>
            </a:r>
          </a:p>
          <a:p>
            <a:r>
              <a:rPr lang="en-US" dirty="0" smtClean="0"/>
              <a:t>Received list of students (and their emails) who have not taken all necessary steps for coming semester and are either:</a:t>
            </a:r>
          </a:p>
          <a:p>
            <a:pPr lvl="1"/>
            <a:r>
              <a:rPr lang="en-US" dirty="0" smtClean="0"/>
              <a:t>First-time enrollees, but in system (i.e., summer melt)</a:t>
            </a:r>
          </a:p>
          <a:p>
            <a:pPr lvl="1"/>
            <a:r>
              <a:rPr lang="en-US" dirty="0" smtClean="0"/>
              <a:t>Continuing students without degree (i.e., persistence)</a:t>
            </a:r>
          </a:p>
          <a:p>
            <a:r>
              <a:rPr lang="en-US" dirty="0" smtClean="0"/>
              <a:t>Treatment students saw cycled ads over course of few weeks</a:t>
            </a:r>
          </a:p>
          <a:p>
            <a:pPr lvl="1"/>
            <a:r>
              <a:rPr lang="en-US" dirty="0" smtClean="0"/>
              <a:t>Apply for financial aid</a:t>
            </a:r>
          </a:p>
          <a:p>
            <a:pPr lvl="1"/>
            <a:r>
              <a:rPr lang="en-US" dirty="0" smtClean="0"/>
              <a:t>Choose courses</a:t>
            </a:r>
          </a:p>
          <a:p>
            <a:pPr lvl="1"/>
            <a:r>
              <a:rPr lang="en-US" dirty="0" smtClean="0"/>
              <a:t>Pay tuition</a:t>
            </a:r>
          </a:p>
          <a:p>
            <a:pPr lvl="1"/>
            <a:r>
              <a:rPr lang="en-US" dirty="0" smtClean="0"/>
              <a:t>Combination of tasks</a:t>
            </a:r>
          </a:p>
          <a:p>
            <a:r>
              <a:rPr lang="en-US" dirty="0" smtClean="0"/>
              <a:t>No results yet!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035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#3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Middle-income students’ college application patterns more similar to low-income peers than high-income students</a:t>
            </a:r>
          </a:p>
          <a:p>
            <a:r>
              <a:rPr lang="en-US" dirty="0" smtClean="0"/>
              <a:t>Can we get academically “on-track” middle-income students to complete important tasks and engage in college planning?</a:t>
            </a:r>
          </a:p>
          <a:p>
            <a:pPr lvl="1"/>
            <a:r>
              <a:rPr lang="en-US" dirty="0" smtClean="0"/>
              <a:t>Complete FAFSA</a:t>
            </a:r>
          </a:p>
          <a:p>
            <a:pPr lvl="1"/>
            <a:r>
              <a:rPr lang="en-US" dirty="0" smtClean="0"/>
              <a:t>Important application deadlines and checklist</a:t>
            </a:r>
          </a:p>
          <a:p>
            <a:pPr lvl="1"/>
            <a:r>
              <a:rPr lang="en-US" dirty="0" smtClean="0"/>
              <a:t>How to create </a:t>
            </a:r>
          </a:p>
          <a:p>
            <a:pPr lvl="1"/>
            <a:r>
              <a:rPr lang="en-US" dirty="0" smtClean="0"/>
              <a:t>Apply to 4 or More</a:t>
            </a:r>
          </a:p>
          <a:p>
            <a:pPr lvl="1"/>
            <a:r>
              <a:rPr lang="en-US" dirty="0" smtClean="0"/>
              <a:t>SAT Score Sends</a:t>
            </a:r>
          </a:p>
          <a:p>
            <a:r>
              <a:rPr lang="en-US" dirty="0" smtClean="0"/>
              <a:t>Links to College Board websites with more information</a:t>
            </a:r>
          </a:p>
          <a:p>
            <a:r>
              <a:rPr lang="en-US" dirty="0" smtClean="0"/>
              <a:t>For subset of students, also used Twitter</a:t>
            </a:r>
          </a:p>
          <a:p>
            <a:pPr lvl="1"/>
            <a:r>
              <a:rPr lang="en-US" dirty="0" smtClean="0"/>
              <a:t>Lower email match rate than Facebook</a:t>
            </a:r>
          </a:p>
          <a:p>
            <a:r>
              <a:rPr lang="en-US" dirty="0" smtClean="0"/>
              <a:t>Can only track SAT Score Sends and college enrollment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7007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Thoughts</a:t>
            </a:r>
            <a:endParaRPr lang="en-US" dirty="0"/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858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258986"/>
            <a:ext cx="8430349" cy="861774"/>
          </a:xfrm>
        </p:spPr>
        <p:txBody>
          <a:bodyPr/>
          <a:lstStyle/>
          <a:p>
            <a:r>
              <a:rPr lang="en-US" dirty="0" smtClean="0"/>
              <a:t>Ensuring Low-Income Students Access the Opportunities They Have Earned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300" y="3362206"/>
            <a:ext cx="8420824" cy="417942"/>
          </a:xfrm>
        </p:spPr>
        <p:txBody>
          <a:bodyPr/>
          <a:lstStyle/>
          <a:p>
            <a:r>
              <a:rPr lang="en-US" dirty="0" smtClean="0"/>
              <a:t>Jessica Howell  (</a:t>
            </a:r>
            <a:r>
              <a:rPr lang="en-US" dirty="0" smtClean="0">
                <a:hlinkClick r:id="rId2"/>
              </a:rPr>
              <a:t>jhowell@collegeboard.org</a:t>
            </a:r>
            <a:r>
              <a:rPr lang="en-US" dirty="0" smtClean="0"/>
              <a:t>) </a:t>
            </a:r>
          </a:p>
          <a:p>
            <a:r>
              <a:rPr lang="en-US" dirty="0" smtClean="0"/>
              <a:t>Jonathan Smith (</a:t>
            </a:r>
            <a:r>
              <a:rPr lang="en-US" dirty="0" smtClean="0">
                <a:hlinkClick r:id="rId3"/>
              </a:rPr>
              <a:t>jsmith@collegeboard.org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467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Research at The College Board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Interdisciplinary team</a:t>
            </a:r>
          </a:p>
          <a:p>
            <a:pPr lvl="1"/>
            <a:r>
              <a:rPr lang="en-US" dirty="0"/>
              <a:t>Economics, education, measurement, political science, psychometrics, public policy, sociology</a:t>
            </a:r>
          </a:p>
          <a:p>
            <a:endParaRPr lang="en-US" dirty="0" smtClean="0"/>
          </a:p>
          <a:p>
            <a:r>
              <a:rPr lang="en-US" dirty="0" smtClean="0"/>
              <a:t>Team goals</a:t>
            </a:r>
            <a:endParaRPr lang="en-US" dirty="0"/>
          </a:p>
          <a:p>
            <a:pPr lvl="1"/>
            <a:r>
              <a:rPr lang="en-US" dirty="0"/>
              <a:t>Identify and conduct rigorous social science research</a:t>
            </a:r>
          </a:p>
          <a:p>
            <a:pPr lvl="1"/>
            <a:r>
              <a:rPr lang="en-US" dirty="0"/>
              <a:t>Help organization to implement evidence-based activities at scale</a:t>
            </a:r>
          </a:p>
          <a:p>
            <a:pPr lvl="1"/>
            <a:r>
              <a:rPr lang="en-US" dirty="0"/>
              <a:t>Evaluate whether initiatives worked and for whom</a:t>
            </a:r>
          </a:p>
          <a:p>
            <a:pPr lvl="1"/>
            <a:r>
              <a:rPr lang="en-US" dirty="0"/>
              <a:t>Ensure College Board practices, </a:t>
            </a:r>
            <a:r>
              <a:rPr lang="en-US" dirty="0" smtClean="0"/>
              <a:t>policies, </a:t>
            </a:r>
            <a:r>
              <a:rPr lang="en-US" dirty="0"/>
              <a:t>and policy positions are supported by evidence</a:t>
            </a:r>
          </a:p>
          <a:p>
            <a:pPr marL="3175" indent="0">
              <a:buNone/>
            </a:pPr>
            <a:endParaRPr lang="en-US" dirty="0" smtClean="0"/>
          </a:p>
          <a:p>
            <a:r>
              <a:rPr lang="en-US" dirty="0" smtClean="0"/>
              <a:t>Today</a:t>
            </a:r>
          </a:p>
          <a:p>
            <a:pPr lvl="1"/>
            <a:r>
              <a:rPr lang="en-US" dirty="0" smtClean="0"/>
              <a:t>Delicate mix of research overview and research specifics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7251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to Opportunity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College Board “program” charged with addressing large gaps in college enrollment, persistence, and completion by income, race/ethnicity, and first generation status.</a:t>
            </a:r>
            <a:endParaRPr lang="en-US" dirty="0"/>
          </a:p>
          <a:p>
            <a:pPr lvl="1"/>
            <a:r>
              <a:rPr lang="en-US" dirty="0" smtClean="0"/>
              <a:t>SAT and AP are examples of other College Board programs, so mission has been explicitly elevated.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Barriers that cause these gaps include issues of:</a:t>
            </a:r>
            <a:endParaRPr lang="en-US" dirty="0"/>
          </a:p>
          <a:p>
            <a:pPr lvl="1"/>
            <a:r>
              <a:rPr lang="en-US" dirty="0" smtClean="0"/>
              <a:t>Affordability</a:t>
            </a:r>
            <a:endParaRPr lang="en-US" dirty="0"/>
          </a:p>
          <a:p>
            <a:pPr lvl="1"/>
            <a:r>
              <a:rPr lang="en-US" dirty="0" smtClean="0"/>
              <a:t>Academic preparation</a:t>
            </a:r>
            <a:endParaRPr lang="en-US" dirty="0"/>
          </a:p>
          <a:p>
            <a:pPr lvl="1"/>
            <a:r>
              <a:rPr lang="en-US" dirty="0" smtClean="0"/>
              <a:t>Process complexities and information asymmetries</a:t>
            </a:r>
            <a:endParaRPr lang="en-US" dirty="0"/>
          </a:p>
          <a:p>
            <a:pPr lvl="1"/>
            <a:r>
              <a:rPr lang="en-US" dirty="0" smtClean="0"/>
              <a:t>Various policies and practices</a:t>
            </a:r>
            <a:endParaRPr lang="en-US" dirty="0"/>
          </a:p>
          <a:p>
            <a:pPr marL="3175" indent="0">
              <a:buNone/>
            </a:pPr>
            <a:endParaRPr lang="en-US" dirty="0" smtClean="0"/>
          </a:p>
          <a:p>
            <a:r>
              <a:rPr lang="en-US" dirty="0" smtClean="0"/>
              <a:t>Policy Research team is the research arm for </a:t>
            </a:r>
            <a:r>
              <a:rPr lang="en-US" dirty="0" smtClean="0">
                <a:solidFill>
                  <a:srgbClr val="00529B"/>
                </a:solidFill>
              </a:rPr>
              <a:t>Access to Opportunity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395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95299" y="333375"/>
            <a:ext cx="8334375" cy="639763"/>
          </a:xfrm>
        </p:spPr>
        <p:txBody>
          <a:bodyPr/>
          <a:lstStyle/>
          <a:p>
            <a:r>
              <a:rPr lang="en-US" dirty="0" smtClean="0"/>
              <a:t>Access to Opportunity:  </a:t>
            </a:r>
            <a:r>
              <a:rPr lang="en-US" sz="2000" dirty="0" smtClean="0"/>
              <a:t>Sample of Evidence-Based Initiatives</a:t>
            </a:r>
            <a:endParaRPr lang="en-US" sz="2000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7931D"/>
                </a:solidFill>
              </a:rPr>
              <a:t>Realize Your College Potential</a:t>
            </a:r>
            <a:endParaRPr lang="en-US" i="1" dirty="0">
              <a:solidFill>
                <a:srgbClr val="F7931D"/>
              </a:solidFill>
            </a:endParaRPr>
          </a:p>
          <a:p>
            <a:pPr lvl="1"/>
            <a:r>
              <a:rPr lang="en-US" sz="1600" dirty="0" smtClean="0"/>
              <a:t>Based on Expanding College Opportunities research by Hoxby &amp; Avery (2013), and Hoxby &amp; Turner (2013)</a:t>
            </a:r>
          </a:p>
          <a:p>
            <a:pPr lvl="1"/>
            <a:r>
              <a:rPr lang="en-US" sz="1600" dirty="0" smtClean="0"/>
              <a:t>Targets high-achieving, low-income students with info about balanced application portfolio, affordability, and good match/fit</a:t>
            </a:r>
            <a:endParaRPr lang="en-US" dirty="0" smtClean="0"/>
          </a:p>
          <a:p>
            <a:r>
              <a:rPr lang="en-US" i="1" dirty="0" smtClean="0">
                <a:solidFill>
                  <a:srgbClr val="F7931D"/>
                </a:solidFill>
              </a:rPr>
              <a:t>Apply to 4 or More</a:t>
            </a:r>
            <a:endParaRPr lang="en-US" i="1" dirty="0">
              <a:solidFill>
                <a:srgbClr val="F7931D"/>
              </a:solidFill>
            </a:endParaRPr>
          </a:p>
          <a:p>
            <a:pPr lvl="1"/>
            <a:r>
              <a:rPr lang="en-US" sz="1600" dirty="0" smtClean="0"/>
              <a:t>Based on application and enrollment research by Smith (2013), Pallais (2013)</a:t>
            </a:r>
          </a:p>
          <a:p>
            <a:pPr lvl="1"/>
            <a:r>
              <a:rPr lang="en-US" sz="1600" dirty="0" smtClean="0"/>
              <a:t>Targets students on-track for college with college app fee waivers and messaging about applying to enough colleges</a:t>
            </a:r>
            <a:endParaRPr lang="en-US" dirty="0" smtClean="0"/>
          </a:p>
          <a:p>
            <a:r>
              <a:rPr lang="en-US" i="1" dirty="0" smtClean="0">
                <a:solidFill>
                  <a:srgbClr val="F7931D"/>
                </a:solidFill>
              </a:rPr>
              <a:t>All In</a:t>
            </a:r>
          </a:p>
          <a:p>
            <a:pPr lvl="1"/>
            <a:r>
              <a:rPr lang="en-US" sz="1600" dirty="0" smtClean="0"/>
              <a:t>Based on AP effectiveness research by Jackson (2010) and Smith, Hurwitz, &amp; Avery (2015), and descriptive statistics in AP </a:t>
            </a:r>
            <a:r>
              <a:rPr lang="en-US" sz="1600" dirty="0"/>
              <a:t>Report to the Nation (2015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Targets African American, Latino, and Native American students with outreach about enrolling in AP courses in which they have potential for success</a:t>
            </a:r>
          </a:p>
          <a:p>
            <a:pPr lvl="1"/>
            <a:r>
              <a:rPr lang="en-US" sz="1600" dirty="0" smtClean="0"/>
              <a:t>One of a variety of very targeted AP expansion/access pilots</a:t>
            </a:r>
            <a:endParaRPr lang="en-US" sz="1600" dirty="0"/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40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via Social Media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Mounting evidence that small behavioral nudges and reminders can have measurable impact…even in education</a:t>
            </a:r>
          </a:p>
          <a:p>
            <a:pPr lvl="1"/>
            <a:r>
              <a:rPr lang="en-US" dirty="0" err="1" smtClean="0"/>
              <a:t>Lavecchia</a:t>
            </a:r>
            <a:r>
              <a:rPr lang="en-US" dirty="0" smtClean="0"/>
              <a:t>, Liu, and </a:t>
            </a:r>
            <a:r>
              <a:rPr lang="en-US" dirty="0" err="1" smtClean="0"/>
              <a:t>Oreopolous</a:t>
            </a:r>
            <a:r>
              <a:rPr lang="en-US" dirty="0" smtClean="0"/>
              <a:t> (2015)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College Board has series of “pilot” experiments</a:t>
            </a:r>
          </a:p>
          <a:p>
            <a:pPr lvl="1"/>
            <a:r>
              <a:rPr lang="en-US" dirty="0" smtClean="0"/>
              <a:t>Primarily using Facebook</a:t>
            </a:r>
          </a:p>
          <a:p>
            <a:pPr lvl="1"/>
            <a:r>
              <a:rPr lang="en-US" dirty="0" smtClean="0"/>
              <a:t>Several different asks</a:t>
            </a:r>
          </a:p>
          <a:p>
            <a:pPr lvl="2"/>
            <a:r>
              <a:rPr lang="en-US" dirty="0" smtClean="0"/>
              <a:t>Registering for SAT, sending SAT scores and college applications, general college planning, college course registration and payment</a:t>
            </a:r>
          </a:p>
          <a:p>
            <a:pPr lvl="1"/>
            <a:r>
              <a:rPr lang="en-US" dirty="0" smtClean="0"/>
              <a:t>Several groups of students</a:t>
            </a:r>
          </a:p>
          <a:p>
            <a:pPr lvl="2"/>
            <a:r>
              <a:rPr lang="en-US" dirty="0" smtClean="0"/>
              <a:t>Low-income, middle-income, community college students</a:t>
            </a:r>
          </a:p>
          <a:p>
            <a:pPr lvl="1"/>
            <a:r>
              <a:rPr lang="en-US" dirty="0" smtClean="0"/>
              <a:t>Several partners involved</a:t>
            </a:r>
          </a:p>
          <a:p>
            <a:pPr lvl="2"/>
            <a:r>
              <a:rPr lang="en-US" dirty="0" smtClean="0"/>
              <a:t>Community colleges, Harvard’s Center for Education Policy Research and other external researchers, numerous College Board teams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322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Facebook?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reach</a:t>
            </a:r>
          </a:p>
          <a:p>
            <a:r>
              <a:rPr lang="en-US" dirty="0"/>
              <a:t>Can use student email addresses to advertise (custom-audience)</a:t>
            </a:r>
          </a:p>
          <a:p>
            <a:pPr lvl="1"/>
            <a:r>
              <a:rPr lang="en-US" dirty="0"/>
              <a:t>Ads can be extremely targeted</a:t>
            </a:r>
          </a:p>
          <a:p>
            <a:r>
              <a:rPr lang="en-US" dirty="0" smtClean="0"/>
              <a:t>Facebook has been shown to matter in other contexts</a:t>
            </a:r>
          </a:p>
          <a:p>
            <a:pPr lvl="1"/>
            <a:r>
              <a:rPr lang="en-US" dirty="0" smtClean="0"/>
              <a:t>Emotional and voting experiments</a:t>
            </a:r>
          </a:p>
          <a:p>
            <a:r>
              <a:rPr lang="en-US" dirty="0"/>
              <a:t>Ads are relatively </a:t>
            </a:r>
            <a:r>
              <a:rPr lang="en-US" dirty="0" smtClean="0"/>
              <a:t>inexpensive</a:t>
            </a:r>
          </a:p>
          <a:p>
            <a:pPr lvl="1"/>
            <a:r>
              <a:rPr lang="en-US" dirty="0" smtClean="0"/>
              <a:t>Return to online ads is open question (Blake, </a:t>
            </a:r>
            <a:r>
              <a:rPr lang="en-US" dirty="0" err="1" smtClean="0"/>
              <a:t>Nosco</a:t>
            </a:r>
            <a:r>
              <a:rPr lang="en-US" dirty="0" smtClean="0"/>
              <a:t>, and </a:t>
            </a:r>
            <a:r>
              <a:rPr lang="en-US" dirty="0" err="1" smtClean="0"/>
              <a:t>Tadelis</a:t>
            </a:r>
            <a:r>
              <a:rPr lang="en-US" dirty="0" smtClean="0"/>
              <a:t>, 2014))</a:t>
            </a:r>
          </a:p>
          <a:p>
            <a:endParaRPr lang="en-US" dirty="0" smtClean="0"/>
          </a:p>
          <a:p>
            <a:r>
              <a:rPr lang="en-US" dirty="0" smtClean="0"/>
              <a:t>However, notoriously low click-through rates </a:t>
            </a:r>
          </a:p>
          <a:p>
            <a:pPr lvl="1"/>
            <a:r>
              <a:rPr lang="en-US" dirty="0" smtClean="0"/>
              <a:t>But perhaps exposure has an effect?</a:t>
            </a:r>
          </a:p>
          <a:p>
            <a:pPr lvl="1"/>
            <a:r>
              <a:rPr lang="en-US" dirty="0" smtClean="0"/>
              <a:t>Open question as to how online platforms affect offline behavior</a:t>
            </a:r>
          </a:p>
          <a:p>
            <a:pPr lvl="1"/>
            <a:r>
              <a:rPr lang="en-US" dirty="0" smtClean="0"/>
              <a:t>Need an experimental design</a:t>
            </a:r>
          </a:p>
          <a:p>
            <a:endParaRPr lang="en-US" dirty="0" smtClean="0"/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528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Experimental Design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College Board students whose behavior we want to influence</a:t>
            </a:r>
          </a:p>
          <a:p>
            <a:r>
              <a:rPr lang="en-US" dirty="0" smtClean="0"/>
              <a:t>Select students with valid email addresses</a:t>
            </a:r>
          </a:p>
          <a:p>
            <a:r>
              <a:rPr lang="en-US" dirty="0" smtClean="0"/>
              <a:t>Determine whether they have opted-in to receive info from us</a:t>
            </a:r>
          </a:p>
          <a:p>
            <a:pPr lvl="1"/>
            <a:r>
              <a:rPr lang="en-US" dirty="0" smtClean="0"/>
              <a:t>Approximately 50% of students</a:t>
            </a:r>
          </a:p>
          <a:p>
            <a:r>
              <a:rPr lang="en-US" dirty="0" smtClean="0"/>
              <a:t>Randomize students into control and treatment groups</a:t>
            </a:r>
          </a:p>
          <a:p>
            <a:r>
              <a:rPr lang="en-US" dirty="0" smtClean="0"/>
              <a:t>Upload emails to Facebook</a:t>
            </a:r>
          </a:p>
          <a:p>
            <a:pPr lvl="1"/>
            <a:r>
              <a:rPr lang="en-US" dirty="0" smtClean="0"/>
              <a:t>Approximately 50% of emails can be found</a:t>
            </a:r>
          </a:p>
          <a:p>
            <a:pPr lvl="2"/>
            <a:r>
              <a:rPr lang="en-US" dirty="0" smtClean="0"/>
              <a:t>We do not know </a:t>
            </a:r>
            <a:r>
              <a:rPr lang="en-US" b="1" i="1" dirty="0" smtClean="0"/>
              <a:t>which</a:t>
            </a:r>
            <a:r>
              <a:rPr lang="en-US" dirty="0" smtClean="0"/>
              <a:t> emails are found </a:t>
            </a:r>
            <a:r>
              <a:rPr lang="en-US" dirty="0" smtClean="0">
                <a:sym typeface="Wingdings" panose="05000000000000000000" pitchFamily="2" charset="2"/>
              </a:rPr>
              <a:t> ITT estimates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Send ads to students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Facebook sends aggregated report on ad exposure and clicks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We can also track if student clicks</a:t>
            </a:r>
            <a:endParaRPr lang="en-US" dirty="0" smtClean="0"/>
          </a:p>
          <a:p>
            <a:r>
              <a:rPr lang="en-US" dirty="0">
                <a:sym typeface="Wingdings" panose="05000000000000000000" pitchFamily="2" charset="2"/>
              </a:rPr>
              <a:t>Observe outcomes in </a:t>
            </a:r>
            <a:r>
              <a:rPr lang="en-US" dirty="0" smtClean="0">
                <a:sym typeface="Wingdings" panose="05000000000000000000" pitchFamily="2" charset="2"/>
              </a:rPr>
              <a:t>College Board data (clicks not necessary)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 smtClean="0"/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031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#1</a:t>
            </a:r>
            <a:endParaRPr lang="en-US" dirty="0"/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get low-income students, who are academically “on-track” for college and who have taken the SAT once before, to re-take the SAT in the fall?  </a:t>
            </a:r>
          </a:p>
          <a:p>
            <a:pPr lvl="1"/>
            <a:r>
              <a:rPr lang="en-US" dirty="0" smtClean="0"/>
              <a:t>On average, students improve by about 20 SAT points</a:t>
            </a:r>
          </a:p>
          <a:p>
            <a:r>
              <a:rPr lang="en-US" dirty="0" smtClean="0"/>
              <a:t>Targeted two types of students</a:t>
            </a:r>
          </a:p>
          <a:p>
            <a:pPr lvl="1"/>
            <a:r>
              <a:rPr lang="en-US" dirty="0" smtClean="0"/>
              <a:t>Used SAT fee waiver the first time took SAT</a:t>
            </a:r>
          </a:p>
          <a:p>
            <a:pPr lvl="1"/>
            <a:r>
              <a:rPr lang="en-US" dirty="0" smtClean="0"/>
              <a:t>Did not use an SAT fee waiver the first time (but may be income-eligible)</a:t>
            </a:r>
          </a:p>
          <a:p>
            <a:r>
              <a:rPr lang="en-US" dirty="0" smtClean="0"/>
              <a:t>Approximately 13,000 students in each treatment group </a:t>
            </a:r>
          </a:p>
          <a:p>
            <a:pPr lvl="1"/>
            <a:r>
              <a:rPr lang="en-US" dirty="0" smtClean="0"/>
              <a:t>10,000 in control group</a:t>
            </a:r>
          </a:p>
          <a:p>
            <a:r>
              <a:rPr lang="en-US" dirty="0" smtClean="0"/>
              <a:t>Ads went online and to mobile</a:t>
            </a:r>
          </a:p>
          <a:p>
            <a:pPr lvl="1"/>
            <a:r>
              <a:rPr lang="en-US" dirty="0" smtClean="0"/>
              <a:t>Bid extremely high, to get maximum exposure</a:t>
            </a:r>
          </a:p>
          <a:p>
            <a:pPr lvl="2"/>
            <a:r>
              <a:rPr lang="en-US" dirty="0" smtClean="0"/>
              <a:t>Facebook has limits on how often an ad can be seen in a day</a:t>
            </a:r>
          </a:p>
        </p:txBody>
      </p:sp>
      <p:sp>
        <p:nvSpPr>
          <p:cNvPr id="6" name="Slide Number Placeholder 12"/>
          <p:cNvSpPr txBox="1">
            <a:spLocks/>
          </p:cNvSpPr>
          <p:nvPr/>
        </p:nvSpPr>
        <p:spPr>
          <a:xfrm>
            <a:off x="8205788" y="6465930"/>
            <a:ext cx="474662" cy="241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2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2126B37-FE68-EA48-ADE8-64B29A53A5F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064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4752975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33400"/>
            <a:ext cx="23717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088" y="2873375"/>
            <a:ext cx="29718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95300" y="333375"/>
            <a:ext cx="7924800" cy="6397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400" b="1" kern="1200" dirty="0">
                <a:solidFill>
                  <a:srgbClr val="00529B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mtClean="0"/>
              <a:t>Experiment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2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BO011_Laptop_Template_071112_6c">
  <a:themeElements>
    <a:clrScheme name="College Board Colors">
      <a:dk1>
        <a:sysClr val="windowText" lastClr="000000"/>
      </a:dk1>
      <a:lt1>
        <a:sysClr val="window" lastClr="FFFFFF"/>
      </a:lt1>
      <a:dk2>
        <a:srgbClr val="002776"/>
      </a:dk2>
      <a:lt2>
        <a:srgbClr val="7E8B7A"/>
      </a:lt2>
      <a:accent1>
        <a:srgbClr val="00ADEE"/>
      </a:accent1>
      <a:accent2>
        <a:srgbClr val="9BA602"/>
      </a:accent2>
      <a:accent3>
        <a:srgbClr val="B4C0BA"/>
      </a:accent3>
      <a:accent4>
        <a:srgbClr val="5F0023"/>
      </a:accent4>
      <a:accent5>
        <a:srgbClr val="FC4128"/>
      </a:accent5>
      <a:accent6>
        <a:srgbClr val="ED8500"/>
      </a:accent6>
      <a:hlink>
        <a:srgbClr val="5F0023"/>
      </a:hlink>
      <a:folHlink>
        <a:srgbClr val="7E8B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CBO011_Laptop_Template_071112_6c</Template>
  <TotalTime>3652</TotalTime>
  <Words>996</Words>
  <Application>Microsoft Office PowerPoint</Application>
  <PresentationFormat>On-screen Show (4:3)</PresentationFormat>
  <Paragraphs>138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CBO011_Laptop_Template_071112_6c</vt:lpstr>
      <vt:lpstr>Ensuring Low-Income Students Access the Opportunities They Have Earned</vt:lpstr>
      <vt:lpstr>Policy Research at The College Board</vt:lpstr>
      <vt:lpstr>Access to Opportunity</vt:lpstr>
      <vt:lpstr>Access to Opportunity:  Sample of Evidence-Based Initiatives</vt:lpstr>
      <vt:lpstr>Outreach via Social Media</vt:lpstr>
      <vt:lpstr>Why Facebook?</vt:lpstr>
      <vt:lpstr>General Experimental Design</vt:lpstr>
      <vt:lpstr>Experiment #1</vt:lpstr>
      <vt:lpstr>PowerPoint Presentation</vt:lpstr>
      <vt:lpstr>Experiment #1 Results</vt:lpstr>
      <vt:lpstr>Experiment #2</vt:lpstr>
      <vt:lpstr>Experiment #3</vt:lpstr>
      <vt:lpstr>Concluding Thoughts</vt:lpstr>
      <vt:lpstr>Ensuring Low-Income Students Access the Opportunities They Have Earned</vt:lpstr>
    </vt:vector>
  </TitlesOfParts>
  <Company>The College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Laptop Conference Room Format</dc:title>
  <dc:creator>kfoley</dc:creator>
  <cp:lastModifiedBy>Jessica Harold</cp:lastModifiedBy>
  <cp:revision>123</cp:revision>
  <cp:lastPrinted>2013-12-11T16:18:49Z</cp:lastPrinted>
  <dcterms:created xsi:type="dcterms:W3CDTF">2012-09-18T19:35:30Z</dcterms:created>
  <dcterms:modified xsi:type="dcterms:W3CDTF">2015-03-16T14:09:34Z</dcterms:modified>
</cp:coreProperties>
</file>